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4" r:id="rId2"/>
    <p:sldId id="396" r:id="rId3"/>
    <p:sldId id="380" r:id="rId4"/>
    <p:sldId id="397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8" r:id="rId14"/>
    <p:sldId id="379" r:id="rId15"/>
    <p:sldId id="381" r:id="rId16"/>
    <p:sldId id="383" r:id="rId17"/>
    <p:sldId id="400" r:id="rId18"/>
    <p:sldId id="399" r:id="rId19"/>
    <p:sldId id="376" r:id="rId20"/>
    <p:sldId id="377" r:id="rId21"/>
    <p:sldId id="378" r:id="rId22"/>
    <p:sldId id="395" r:id="rId23"/>
    <p:sldId id="401" r:id="rId24"/>
    <p:sldId id="4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F2F2F2"/>
    <a:srgbClr val="FF66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1" autoAdjust="0"/>
    <p:restoredTop sz="94624" autoAdjust="0"/>
  </p:normalViewPr>
  <p:slideViewPr>
    <p:cSldViewPr showGuides="1">
      <p:cViewPr varScale="1">
        <p:scale>
          <a:sx n="70" d="100"/>
          <a:sy n="70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a.giz.de\gizdfs\Redirected\zaGarcia\My%20Documents\SAGEN\1.1%20Sub-Component%20Institutional%20and%20regulatory%20capacities\Ipp%20-%20REI4P\Vergleich%20Ausschreibungsfenster%20REI4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Contribution by Technology Type by 2030 (IRP Revised Nov 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Sheet1!$D$1:$Q$1</c:f>
              <c:strCache>
                <c:ptCount val="14"/>
                <c:pt idx="0">
                  <c:v>New Coal</c:v>
                </c:pt>
                <c:pt idx="1">
                  <c:v>Nuclear</c:v>
                </c:pt>
                <c:pt idx="2">
                  <c:v>Imported Hydro</c:v>
                </c:pt>
                <c:pt idx="3">
                  <c:v>Gas - CCGT</c:v>
                </c:pt>
                <c:pt idx="4">
                  <c:v>Gas- OCGT</c:v>
                </c:pt>
                <c:pt idx="5">
                  <c:v>Wind</c:v>
                </c:pt>
                <c:pt idx="6">
                  <c:v>CSP</c:v>
                </c:pt>
                <c:pt idx="7">
                  <c:v>Solar PV</c:v>
                </c:pt>
                <c:pt idx="8">
                  <c:v>Committed Coal</c:v>
                </c:pt>
                <c:pt idx="9">
                  <c:v>Committed Other</c:v>
                </c:pt>
                <c:pt idx="10">
                  <c:v>DoE Peaker</c:v>
                </c:pt>
                <c:pt idx="11">
                  <c:v>Wind (2)</c:v>
                </c:pt>
                <c:pt idx="12">
                  <c:v>Other Renewables</c:v>
                </c:pt>
                <c:pt idx="13">
                  <c:v>Cogeneration</c:v>
                </c:pt>
              </c:strCache>
            </c:strRef>
          </c:cat>
          <c:val>
            <c:numRef>
              <c:f>Sheet1!$D$2:$Q$2</c:f>
              <c:numCache>
                <c:formatCode>General</c:formatCode>
                <c:ptCount val="14"/>
                <c:pt idx="0">
                  <c:v>6250</c:v>
                </c:pt>
                <c:pt idx="1">
                  <c:v>9600</c:v>
                </c:pt>
                <c:pt idx="2">
                  <c:v>2609</c:v>
                </c:pt>
                <c:pt idx="3">
                  <c:v>2370</c:v>
                </c:pt>
                <c:pt idx="4">
                  <c:v>3910</c:v>
                </c:pt>
                <c:pt idx="5">
                  <c:v>8400</c:v>
                </c:pt>
                <c:pt idx="6">
                  <c:v>1000</c:v>
                </c:pt>
                <c:pt idx="7">
                  <c:v>8400</c:v>
                </c:pt>
                <c:pt idx="8">
                  <c:v>10133</c:v>
                </c:pt>
                <c:pt idx="9">
                  <c:v>1722</c:v>
                </c:pt>
                <c:pt idx="10">
                  <c:v>1020</c:v>
                </c:pt>
                <c:pt idx="11">
                  <c:v>800</c:v>
                </c:pt>
                <c:pt idx="12">
                  <c:v>325</c:v>
                </c:pt>
                <c:pt idx="13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15753095991701"/>
          <c:y val="0.138991544813059"/>
          <c:w val="0.51739447931711302"/>
          <c:h val="0.73211487139726705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Tabelle1!$A$26</c:f>
              <c:strCache>
                <c:ptCount val="1"/>
                <c:pt idx="0">
                  <c:v>Wind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Tabelle1!$B$25:$D$25</c:f>
              <c:strCache>
                <c:ptCount val="3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</c:strCache>
            </c:strRef>
          </c:cat>
          <c:val>
            <c:numRef>
              <c:f>Tabelle1!$B$26:$D$26</c:f>
              <c:numCache>
                <c:formatCode>#,##0</c:formatCode>
                <c:ptCount val="3"/>
                <c:pt idx="0">
                  <c:v>119.5</c:v>
                </c:pt>
                <c:pt idx="1">
                  <c:v>93.8</c:v>
                </c:pt>
                <c:pt idx="2">
                  <c:v>68.5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Tabelle1!$A$27</c:f>
              <c:strCache>
                <c:ptCount val="1"/>
                <c:pt idx="0">
                  <c:v>PV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Tabelle1!$B$25:$D$25</c:f>
              <c:strCache>
                <c:ptCount val="3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</c:strCache>
            </c:strRef>
          </c:cat>
          <c:val>
            <c:numRef>
              <c:f>Tabelle1!$B$27:$D$27</c:f>
              <c:numCache>
                <c:formatCode>#,##0</c:formatCode>
                <c:ptCount val="3"/>
                <c:pt idx="0">
                  <c:v>288</c:v>
                </c:pt>
                <c:pt idx="1">
                  <c:v>172</c:v>
                </c:pt>
                <c:pt idx="2">
                  <c:v>92.1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Tabelle1!$A$28</c:f>
              <c:strCache>
                <c:ptCount val="1"/>
                <c:pt idx="0">
                  <c:v>CSP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Tabelle1!$B$25:$D$25</c:f>
              <c:strCache>
                <c:ptCount val="3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</c:strCache>
            </c:strRef>
          </c:cat>
          <c:val>
            <c:numRef>
              <c:f>Tabelle1!$B$28:$D$28</c:f>
              <c:numCache>
                <c:formatCode>#,##0</c:formatCode>
                <c:ptCount val="3"/>
                <c:pt idx="0">
                  <c:v>281</c:v>
                </c:pt>
                <c:pt idx="1">
                  <c:v>262.5</c:v>
                </c:pt>
                <c:pt idx="2">
                  <c:v>152.6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534672"/>
        <c:axId val="147534280"/>
      </c:lineChart>
      <c:catAx>
        <c:axId val="14753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534280"/>
        <c:crosses val="autoZero"/>
        <c:auto val="1"/>
        <c:lblAlgn val="ctr"/>
        <c:lblOffset val="100"/>
        <c:noMultiLvlLbl val="0"/>
      </c:catAx>
      <c:valAx>
        <c:axId val="147534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5346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6940554058808797"/>
          <c:y val="0.29186041399997997"/>
          <c:w val="0.212468001240603"/>
          <c:h val="0.49181257515225102"/>
        </c:manualLayout>
      </c:layout>
      <c:overlay val="0"/>
    </c:legend>
    <c:plotVisOnly val="1"/>
    <c:dispBlanksAs val="span"/>
    <c:showDLblsOverMax val="0"/>
  </c:chart>
  <c:spPr>
    <a:solidFill>
      <a:srgbClr val="4B859F">
        <a:alpha val="41000"/>
      </a:srgbClr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0.21222</cdr:x>
      <cdr:y>0.08374</cdr:y>
    </cdr:from>
    <cdr:to>
      <cdr:x>0.37521</cdr:x>
      <cdr:y>0.3202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626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0.5416</cdr:x>
      <cdr:y>0.1601</cdr:y>
    </cdr:from>
    <cdr:to>
      <cdr:x>0.57895</cdr:x>
      <cdr:y>0.93596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8476" y="619125"/>
          <a:ext cx="209550" cy="3000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0.01267</cdr:x>
      <cdr:y>0.05989</cdr:y>
    </cdr:from>
    <cdr:to>
      <cdr:x>0.10417</cdr:x>
      <cdr:y>0.97727</cdr:y>
    </cdr:to>
    <cdr:sp macro="" textlink="">
      <cdr:nvSpPr>
        <cdr:cNvPr id="6" name="TextBox 5"/>
        <cdr:cNvSpPr txBox="1"/>
      </cdr:nvSpPr>
      <cdr:spPr>
        <a:xfrm xmlns:a="http://schemas.openxmlformats.org/drawingml/2006/main" rot="-5400000">
          <a:off x="-1350458" y="1596940"/>
          <a:ext cx="3104759" cy="316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600" dirty="0"/>
            <a:t>Average price US$/</a:t>
          </a:r>
          <a:r>
            <a:rPr lang="en-ZA" sz="1600" dirty="0" err="1"/>
            <a:t>MWh</a:t>
          </a:r>
          <a:endParaRPr lang="en-ZA" sz="1600" dirty="0"/>
        </a:p>
      </cdr:txBody>
    </cdr:sp>
  </cdr:relSizeAnchor>
  <cdr:relSizeAnchor xmlns:cdr="http://schemas.openxmlformats.org/drawingml/2006/chartDrawing">
    <cdr:from>
      <cdr:x>0</cdr:x>
      <cdr:y>3.15622E-7</cdr:y>
    </cdr:from>
    <cdr:to>
      <cdr:x>0.97872</cdr:x>
      <cdr:y>0.06818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0" y="1"/>
          <a:ext cx="338284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rgbClr val="FFFFFF">
              <a:shade val="50000"/>
            </a:srgb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algn="ctr"/>
          <a:r>
            <a:rPr lang="en-ZA" sz="1400" b="1" i="0" u="none" strike="noStrike" dirty="0">
              <a:solidFill>
                <a:srgbClr val="000000"/>
              </a:solidFill>
              <a:latin typeface="Arial"/>
            </a:rPr>
            <a:t>Price variation: round 1 to round 3</a:t>
          </a:r>
          <a:r>
            <a:rPr lang="en-ZA" sz="140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3F40-2BB6-4BFA-B77C-65E8F30BC4A4}" type="datetimeFigureOut">
              <a:rPr lang="en-ZA" smtClean="0"/>
              <a:pPr/>
              <a:t>2014/11/09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BF28-0E75-4FA9-A78B-6A93FBD7E8B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79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3392" y="3212976"/>
            <a:ext cx="799708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5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pic>
        <p:nvPicPr>
          <p:cNvPr id="12" name="Picture 9" descr="hea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1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ea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oot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6372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3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71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FontTx/>
              <a:buBlip>
                <a:blip r:embed="rId2"/>
              </a:buBlip>
              <a:defRPr sz="2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008000"/>
              </a:buClr>
              <a:buFont typeface="Square721 BT" pitchFamily="34" charset="0"/>
              <a:buChar char="–"/>
              <a:defRPr sz="24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Clr>
                <a:srgbClr val="FF3300"/>
              </a:buClr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Clr>
                <a:srgbClr val="FF6600"/>
              </a:buClr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ZA" dirty="0" smtClean="0"/>
              <a:t>Click to edit Master text styles</a:t>
            </a:r>
          </a:p>
          <a:p>
            <a:pPr lvl="1"/>
            <a:r>
              <a:rPr lang="en-ZA" dirty="0" smtClean="0"/>
              <a:t>Second level</a:t>
            </a:r>
          </a:p>
          <a:p>
            <a:pPr lvl="2"/>
            <a:r>
              <a:rPr lang="en-ZA" dirty="0" smtClean="0"/>
              <a:t>Third level</a:t>
            </a:r>
          </a:p>
          <a:p>
            <a:pPr lvl="3"/>
            <a:r>
              <a:rPr lang="en-ZA" dirty="0" smtClean="0"/>
              <a:t>Fourth level</a:t>
            </a:r>
          </a:p>
          <a:p>
            <a:pPr lvl="4"/>
            <a:r>
              <a:rPr lang="en-ZA" dirty="0" smtClean="0"/>
              <a:t>Fifth level</a:t>
            </a: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68313" y="836613"/>
            <a:ext cx="7272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10" name="Picture 8" descr="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5878"/>
            <a:ext cx="730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503238" y="155575"/>
            <a:ext cx="82073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12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6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7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24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68313" y="836613"/>
            <a:ext cx="7272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9" name="Picture 8" descr="logo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5878"/>
            <a:ext cx="730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503238" y="155575"/>
            <a:ext cx="82073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5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067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68313" y="836613"/>
            <a:ext cx="7272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pic>
        <p:nvPicPr>
          <p:cNvPr id="8" name="Picture 8" descr="logo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75878"/>
            <a:ext cx="730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503238" y="155575"/>
            <a:ext cx="82073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dirty="0"/>
          </a:p>
        </p:txBody>
      </p:sp>
      <p:sp>
        <p:nvSpPr>
          <p:cNvPr id="5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221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ea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19795"/>
            <a:ext cx="5328592" cy="21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516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38C-661B-4B40-8E77-83A0853D10C6}" type="datetimeFigureOut">
              <a:rPr lang="en-ZA" smtClean="0"/>
              <a:t>2014/11/09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2750-1843-474E-A68C-9272ABEAE4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45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oot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6372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54863" y="6265863"/>
            <a:ext cx="1022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65863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265863"/>
            <a:ext cx="1296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80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188" y="2276475"/>
            <a:ext cx="7921625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99"/>
                </a:solidFill>
                <a:latin typeface="Myriad Pro"/>
              </a:rPr>
              <a:t>South Africa</a:t>
            </a:r>
          </a:p>
          <a:p>
            <a:pPr algn="ctr">
              <a:defRPr/>
            </a:pPr>
            <a:endParaRPr lang="en-US" sz="2800" b="1" dirty="0">
              <a:solidFill>
                <a:srgbClr val="003399"/>
              </a:solidFill>
              <a:latin typeface="Myriad Pro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3399"/>
                </a:solidFill>
                <a:latin typeface="Myriad Pro"/>
              </a:rPr>
              <a:t>Renewable Energy Policy landscape</a:t>
            </a:r>
          </a:p>
          <a:p>
            <a:pPr algn="ctr" eaLnBrk="1" hangingPunct="1">
              <a:defRPr/>
            </a:pPr>
            <a:r>
              <a:rPr lang="en-ZA" sz="2800" i="1" dirty="0" smtClean="0">
                <a:solidFill>
                  <a:srgbClr val="595959"/>
                </a:solidFill>
                <a:latin typeface="Calibri" pitchFamily="34" charset="0"/>
              </a:rPr>
              <a:t>Policies for an Emerging Market</a:t>
            </a:r>
            <a:endParaRPr lang="en-ZA" sz="2800" i="1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A63ED2-016D-40BA-A9B5-B052D6A37099}" type="slidenum">
              <a:rPr lang="en-ZA" altLang="en-US" smtClean="0"/>
              <a:pPr/>
              <a:t>1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16584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6088" y="260350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z="3000" b="1" smtClean="0"/>
              <a:t>Exploitable RE resources in 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pPr>
              <a:defRPr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 has one of the best solar regimes in the world - most abundant renewable resource in the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country (verification underway)</a:t>
            </a:r>
          </a:p>
          <a:p>
            <a:pPr marL="0" indent="0">
              <a:buFontTx/>
              <a:buNone/>
              <a:defRPr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 has an excellent wind energy resource (confirmed with WASA project), geographically dispersed allowing for security of supply</a:t>
            </a:r>
          </a:p>
          <a:p>
            <a:pPr marL="0" indent="0">
              <a:buFontTx/>
              <a:buNone/>
              <a:defRPr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 has a world-class wave energy resource, predominantly along the south and west coasts</a:t>
            </a:r>
          </a:p>
          <a:p>
            <a:pPr marL="0" indent="0">
              <a:buFontTx/>
              <a:buNone/>
              <a:defRPr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 biomass and hydro energy resources are restricted due to limited water</a:t>
            </a:r>
          </a:p>
          <a:p>
            <a:pPr marL="0" indent="0">
              <a:buFontTx/>
              <a:buNone/>
              <a:defRPr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from waste more readily available and exploitable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74650" y="260350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b="1" smtClean="0"/>
              <a:t>RE industry/technology in 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Wind energy is a mature technology: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rolled out immediately in SA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 the potential to establish a local industry for tower and blade manufacturing in the short to medium term</a:t>
            </a:r>
          </a:p>
          <a:p>
            <a:pPr>
              <a:spcBef>
                <a:spcPct val="0"/>
              </a:spcBef>
              <a:defRPr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Photovoltaic (PV) systems: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 to medium term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scales, but large-scale local manufacture of PV cells and modules will be challenging.</a:t>
            </a:r>
          </a:p>
          <a:p>
            <a:pPr>
              <a:spcBef>
                <a:spcPct val="0"/>
              </a:spcBef>
              <a:defRPr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Concentrated solar power (CSP):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promising medium to long term technology for application in SA 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advantages including the possibility of establishing a manufacturing industry.</a:t>
            </a:r>
          </a:p>
          <a:p>
            <a:pPr>
              <a:spcBef>
                <a:spcPct val="0"/>
              </a:spcBef>
              <a:defRPr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Wave energy convertors:</a:t>
            </a:r>
          </a:p>
          <a:p>
            <a:pPr lvl="1">
              <a:spcBef>
                <a:spcPct val="0"/>
              </a:spcBef>
              <a:defRPr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 not commercially viable but may have some role in SA in the medium to long term.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b="1" smtClean="0"/>
              <a:t>Barriers to Rapid Deployment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5763" y="1125538"/>
            <a:ext cx="821055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sz="2400" dirty="0" smtClean="0"/>
              <a:t>Policy-linked incentives (tax credits not in place yet)</a:t>
            </a: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r>
              <a:rPr lang="en-ZA" altLang="en-US" sz="2400" dirty="0" smtClean="0"/>
              <a:t>Skills development 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400" dirty="0" smtClean="0"/>
              <a:t>Support for R&amp;D</a:t>
            </a:r>
            <a:endParaRPr lang="en-ZA" altLang="en-US" sz="2400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400" dirty="0" smtClean="0"/>
              <a:t>Support for pilots and demonstration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400" dirty="0" smtClean="0"/>
              <a:t>Awareness/market demand</a:t>
            </a:r>
          </a:p>
          <a:p>
            <a:pPr>
              <a:buFontTx/>
              <a:buBlip>
                <a:blip r:embed="rId2"/>
              </a:buBlip>
            </a:pPr>
            <a:endParaRPr lang="en-US" altLang="en-US" sz="24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400" dirty="0" smtClean="0"/>
              <a:t>Development of standards</a:t>
            </a:r>
            <a:endParaRPr lang="en-ZA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899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 where does one start?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33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flipH="1">
            <a:off x="321903" y="3697312"/>
            <a:ext cx="3971777" cy="184815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529116" y="1401328"/>
            <a:ext cx="1805411" cy="4142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680080" y="1920665"/>
            <a:ext cx="6039038" cy="3613695"/>
            <a:chOff x="630153" y="2010245"/>
            <a:chExt cx="6039038" cy="3613695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3391701" y="2193264"/>
              <a:ext cx="2718994" cy="1700018"/>
            </a:xfrm>
            <a:prstGeom prst="line">
              <a:avLst/>
            </a:prstGeom>
            <a:ln>
              <a:solidFill>
                <a:srgbClr val="FAC09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30153" y="3923922"/>
              <a:ext cx="2718994" cy="1700018"/>
            </a:xfrm>
            <a:prstGeom prst="line">
              <a:avLst/>
            </a:prstGeom>
            <a:ln>
              <a:solidFill>
                <a:srgbClr val="FAC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0958" y="3884146"/>
              <a:ext cx="0" cy="109637"/>
            </a:xfrm>
            <a:prstGeom prst="line">
              <a:avLst/>
            </a:prstGeom>
            <a:ln>
              <a:solidFill>
                <a:srgbClr val="F796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 rot="19642653">
              <a:off x="5041309" y="2010245"/>
              <a:ext cx="16278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73737"/>
                  </a:solidFill>
                </a:rPr>
                <a:t>Job creation targets</a:t>
              </a:r>
              <a:endParaRPr lang="en-US" sz="1400" dirty="0">
                <a:solidFill>
                  <a:srgbClr val="373737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72579" y="4240949"/>
            <a:ext cx="4254654" cy="1302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rapezoid 4"/>
          <p:cNvSpPr/>
          <p:nvPr/>
        </p:nvSpPr>
        <p:spPr>
          <a:xfrm>
            <a:off x="4900945" y="3697312"/>
            <a:ext cx="3844270" cy="543637"/>
          </a:xfrm>
          <a:prstGeom prst="trapezoid">
            <a:avLst>
              <a:gd name="adj" fmla="val 2414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5611" y="5937682"/>
            <a:ext cx="1528509" cy="5730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88211" y="3697312"/>
            <a:ext cx="3110725" cy="185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70215" y="5556149"/>
            <a:ext cx="85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4404" y="6050342"/>
            <a:ext cx="83415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ja-JP" sz="1200" b="1" dirty="0" smtClean="0">
                <a:cs typeface="ＭＳ Ｐゴシック" charset="0"/>
              </a:rPr>
              <a:t>Time (years) and prominent milestones in the energy policy and climate mitigation landscape</a:t>
            </a:r>
            <a:endParaRPr lang="en-GB" altLang="ja-JP" sz="1200" b="1" dirty="0">
              <a:cs typeface="ＭＳ Ｐゴシック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9116" y="5506109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10288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16200000">
            <a:off x="-282966" y="4465910"/>
            <a:ext cx="1685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COP 17, National EE Strategy </a:t>
            </a:r>
          </a:p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Review process, IEP 9date)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91462" y="5506109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72635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215" y="5615388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2011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53808" y="5506109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34981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16154" y="5506109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97327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778501" y="5506109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059673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40847" y="5506109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622020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03193" y="5506109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84366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465539" y="5506109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46717" y="5506109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81047" y="5615388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2015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896874" y="5614286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2020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298999" y="5615388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2025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750000" y="5502705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031173" y="5502705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312347" y="5502705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593519" y="5502705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874693" y="5502705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155866" y="5502705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437039" y="5502705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718212" y="5502705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999385" y="5502705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280563" y="5502705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710524" y="5597712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2030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112652" y="5598814"/>
            <a:ext cx="4706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2035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7724494" y="5813589"/>
            <a:ext cx="956681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LTMS: Decline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33992" y="5933421"/>
            <a:ext cx="3759095" cy="14253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983512" y="5809742"/>
            <a:ext cx="842530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LTMS: Peak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260720" y="5938415"/>
            <a:ext cx="3035809" cy="4264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397842" y="5813589"/>
            <a:ext cx="962664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LTMS: Plateau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 rot="16200000">
            <a:off x="545134" y="5054562"/>
            <a:ext cx="6463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IRP 2012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 rot="16200000">
            <a:off x="1100865" y="5054562"/>
            <a:ext cx="6463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IRP 2014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 rot="16200000">
            <a:off x="1673171" y="5054562"/>
            <a:ext cx="6463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IRP 2016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 rot="16200000">
            <a:off x="1004652" y="4677036"/>
            <a:ext cx="14013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EE Strategy Target date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 rot="16200000">
            <a:off x="2214098" y="5056810"/>
            <a:ext cx="6418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IRP 2018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 rot="16200000">
            <a:off x="2386453" y="4486454"/>
            <a:ext cx="14747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IRP 2020 </a:t>
            </a:r>
            <a:r>
              <a:rPr lang="en-US" sz="1000" dirty="0"/>
              <a:t>+ 34% </a:t>
            </a:r>
            <a:r>
              <a:rPr lang="en-US" sz="1000" dirty="0" smtClean="0"/>
              <a:t>emission </a:t>
            </a:r>
            <a:br>
              <a:rPr lang="en-US" sz="1000" dirty="0" smtClean="0"/>
            </a:br>
            <a:r>
              <a:rPr lang="en-US" sz="1000" dirty="0" smtClean="0"/>
              <a:t>reduction commitment </a:t>
            </a:r>
            <a:br>
              <a:rPr lang="en-US" sz="1000" dirty="0" smtClean="0"/>
            </a:br>
            <a:r>
              <a:rPr lang="en-US" sz="1000" dirty="0" smtClean="0"/>
              <a:t>(Copenhagen Pledge)</a:t>
            </a:r>
            <a:endParaRPr lang="en-US" sz="10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213473" y="3694349"/>
            <a:ext cx="0" cy="1861800"/>
          </a:xfrm>
          <a:prstGeom prst="straightConnector1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3711777" y="4773009"/>
            <a:ext cx="105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2024: LTMS </a:t>
            </a:r>
            <a:br>
              <a:rPr lang="en-US" sz="1000" dirty="0" smtClean="0"/>
            </a:br>
            <a:r>
              <a:rPr lang="en-US" sz="1000" dirty="0" smtClean="0"/>
              <a:t>550Mt 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‘cap’</a:t>
            </a:r>
            <a:endParaRPr lang="en-US" sz="1000" dirty="0"/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 rot="16200000">
            <a:off x="3957227" y="4527186"/>
            <a:ext cx="13933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dirty="0" smtClean="0"/>
              <a:t>2025: 42 % emission </a:t>
            </a:r>
            <a:br>
              <a:rPr lang="en-US" sz="1000" dirty="0" smtClean="0"/>
            </a:br>
            <a:r>
              <a:rPr lang="en-US" sz="1000" dirty="0" smtClean="0"/>
              <a:t>reduction commitment </a:t>
            </a:r>
            <a:br>
              <a:rPr lang="en-US" sz="1000" dirty="0" smtClean="0"/>
            </a:br>
            <a:r>
              <a:rPr lang="en-US" sz="1000" dirty="0" smtClean="0"/>
              <a:t>(Copenhagen)</a:t>
            </a:r>
            <a:endParaRPr lang="en-US" sz="10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134058" y="4625070"/>
            <a:ext cx="162801" cy="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60293" y="3697312"/>
            <a:ext cx="0" cy="928800"/>
          </a:xfrm>
          <a:prstGeom prst="straightConnector1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60293" y="3994728"/>
            <a:ext cx="2695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275 Mt 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‘owned’ by energy sector (IRP 2010)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5360293" y="4820828"/>
            <a:ext cx="3366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275 Mt 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to be allocated to remainder of economic sectors</a:t>
            </a:r>
            <a:endParaRPr lang="en-US" sz="10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362137" y="4627349"/>
            <a:ext cx="0" cy="928800"/>
          </a:xfrm>
          <a:prstGeom prst="straightConnector1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Box 12"/>
          <p:cNvSpPr txBox="1">
            <a:spLocks noChangeArrowheads="1"/>
          </p:cNvSpPr>
          <p:nvPr/>
        </p:nvSpPr>
        <p:spPr bwMode="auto">
          <a:xfrm rot="16200000">
            <a:off x="336489" y="4564450"/>
            <a:ext cx="16265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00" dirty="0" smtClean="0">
                <a:solidFill>
                  <a:srgbClr val="000000"/>
                </a:solidFill>
                <a:cs typeface="ＭＳ Ｐゴシック" charset="0"/>
              </a:rPr>
              <a:t>RE White paper Target date</a:t>
            </a:r>
            <a:endParaRPr lang="en-GB" altLang="ja-JP" sz="10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560706" y="5496336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7841879" y="5496336"/>
            <a:ext cx="118372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8123052" y="5496336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8404225" y="5496336"/>
            <a:ext cx="118373" cy="1183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8685403" y="5496336"/>
            <a:ext cx="118373" cy="1183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tIns="91440" bIns="91440" anchor="ctr"/>
          <a:lstStyle/>
          <a:p>
            <a:pPr algn="ctr">
              <a:spcBef>
                <a:spcPct val="0"/>
              </a:spcBef>
            </a:pPr>
            <a:endParaRPr lang="en-GB" sz="120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8517492" y="5592445"/>
            <a:ext cx="45765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ja-JP" sz="1050" dirty="0" smtClean="0">
                <a:solidFill>
                  <a:srgbClr val="000000"/>
                </a:solidFill>
                <a:cs typeface="ＭＳ Ｐゴシック" charset="0"/>
              </a:rPr>
              <a:t>2040</a:t>
            </a:r>
            <a:endParaRPr lang="en-GB" altLang="ja-JP" sz="105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624954" y="394492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767502" y="459760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336270" y="459760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927893" y="459760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2482708" y="459760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027233" y="3944923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F009-3136-7841-8862-485ACD3340EB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South African Energy Development Institute</a:t>
            </a:r>
            <a:endParaRPr lang="en-US" dirty="0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001A-7CC1-DA4A-BE65-B497CE2D957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3060"/>
              </a:lnSpc>
            </a:pPr>
            <a:r>
              <a:rPr lang="en-US" sz="2400" dirty="0" smtClean="0"/>
              <a:t>A well defined energy </a:t>
            </a:r>
            <a:r>
              <a:rPr lang="en-US" sz="2400" dirty="0" smtClean="0"/>
              <a:t>policy and climate mitigation landscape</a:t>
            </a:r>
            <a:endParaRPr lang="en-US" sz="2400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954282" y="2434022"/>
            <a:ext cx="187200" cy="187200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297637" y="3212976"/>
            <a:ext cx="3284" cy="234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5442" y="2642962"/>
            <a:ext cx="209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rgbClr val="FF0000"/>
                </a:solidFill>
              </a:rPr>
              <a:t>National Development Plan (2013)</a:t>
            </a:r>
            <a:endParaRPr lang="en-ZA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67769" cy="50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307377"/>
              </p:ext>
            </p:extLst>
          </p:nvPr>
        </p:nvGraphicFramePr>
        <p:xfrm>
          <a:off x="1331640" y="1340768"/>
          <a:ext cx="66967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Integrated Resource Plan (2013 Revision)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596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National Development Plan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cabinet-approved development plan targeting economic growth (aspirational growth of 5.4% by 2030)</a:t>
            </a:r>
          </a:p>
          <a:p>
            <a:r>
              <a:rPr lang="en-ZA" dirty="0" smtClean="0"/>
              <a:t>Builds on existing strengths in terms of skills and natural resources</a:t>
            </a:r>
          </a:p>
          <a:p>
            <a:r>
              <a:rPr lang="en-ZA" dirty="0" smtClean="0"/>
              <a:t>Pronounced focus on energy supply – notably from renewables and gas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786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b="1" dirty="0" smtClean="0"/>
              <a:t>LINKAGES </a:t>
            </a:r>
            <a:r>
              <a:rPr lang="en-ZA" sz="2000" b="1" dirty="0" smtClean="0"/>
              <a:t>BETWEEN  </a:t>
            </a:r>
            <a:r>
              <a:rPr lang="en-ZA" sz="2000" b="1" dirty="0" smtClean="0"/>
              <a:t>IEP/NDP/IRP </a:t>
            </a:r>
            <a:endParaRPr lang="en-ZA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US" dirty="0"/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2">
              <a:buNone/>
            </a:pP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520" y="836712"/>
          <a:ext cx="8435280" cy="526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520280"/>
                <a:gridCol w="2746648"/>
              </a:tblGrid>
              <a:tr h="688569">
                <a:tc>
                  <a:txBody>
                    <a:bodyPr/>
                    <a:lstStyle/>
                    <a:p>
                      <a:r>
                        <a:rPr lang="en-ZA" dirty="0" smtClean="0"/>
                        <a:t>INTEGRATED</a:t>
                      </a:r>
                      <a:r>
                        <a:rPr lang="en-ZA" baseline="0" dirty="0" smtClean="0"/>
                        <a:t> ENERGY PLAN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NATIONAL DEVELOPMENT PLAN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INTEGRATED</a:t>
                      </a:r>
                      <a:r>
                        <a:rPr lang="en-ZA" baseline="0" dirty="0" smtClean="0"/>
                        <a:t> RESOURCE PLAN </a:t>
                      </a:r>
                      <a:endParaRPr lang="en-ZA" dirty="0"/>
                    </a:p>
                  </a:txBody>
                  <a:tcPr/>
                </a:tc>
              </a:tr>
              <a:tr h="1759703">
                <a:tc>
                  <a:txBody>
                    <a:bodyPr/>
                    <a:lstStyle/>
                    <a:p>
                      <a:r>
                        <a:rPr lang="en-ZA" dirty="0" smtClean="0"/>
                        <a:t>Increase in renewable energy technologies</a:t>
                      </a:r>
                      <a:r>
                        <a:rPr lang="en-ZA" baseline="0" dirty="0" smtClean="0"/>
                        <a:t> – total installed capacity of renewable energy technologies would be in the magnitude of 26.3% of the total installed capacity by 2030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Move to a less carbon intensive economy</a:t>
                      </a:r>
                      <a:r>
                        <a:rPr lang="en-ZA" baseline="0" dirty="0" smtClean="0"/>
                        <a:t> through procuring at least 20 000 MW of renewable energy by 2030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Development of solar corridors</a:t>
                      </a:r>
                      <a:r>
                        <a:rPr lang="en-ZA" baseline="0" dirty="0" smtClean="0"/>
                        <a:t> </a:t>
                      </a:r>
                      <a:endParaRPr lang="en-ZA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ZA" dirty="0" smtClean="0"/>
                        <a:t>Wind energy plays a significant role in limiting emissions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Growth and expansion of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RE sector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Emphasis on improving energy efficiency regarding transport networks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 </a:t>
                      </a:r>
                      <a:endParaRPr lang="en-ZA" dirty="0"/>
                    </a:p>
                  </a:txBody>
                  <a:tcPr/>
                </a:tc>
              </a:tr>
              <a:tr h="983670">
                <a:tc>
                  <a:txBody>
                    <a:bodyPr/>
                    <a:lstStyle/>
                    <a:p>
                      <a:r>
                        <a:rPr lang="en-ZA" dirty="0" smtClean="0"/>
                        <a:t>Alternative renewable</a:t>
                      </a:r>
                      <a:r>
                        <a:rPr lang="en-ZA" baseline="0" dirty="0" smtClean="0"/>
                        <a:t> energy sources must be sourced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Expand</a:t>
                      </a:r>
                      <a:r>
                        <a:rPr lang="en-ZA" baseline="0" dirty="0" smtClean="0"/>
                        <a:t> renewable energy sources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NT</a:t>
                      </a:r>
                      <a:r>
                        <a:rPr lang="en-ZA" baseline="0" dirty="0" smtClean="0"/>
                        <a:t> to use fiscal instruments to subsidise energy R&amp;D</a:t>
                      </a:r>
                      <a:endParaRPr lang="en-ZA" dirty="0"/>
                    </a:p>
                  </a:txBody>
                  <a:tcPr/>
                </a:tc>
              </a:tr>
              <a:tr h="454682">
                <a:tc>
                  <a:txBody>
                    <a:bodyPr/>
                    <a:lstStyle/>
                    <a:p>
                      <a:r>
                        <a:rPr lang="en-ZA" dirty="0" smtClean="0"/>
                        <a:t>Increased  and improved energy efficiency to reduce GHG emissions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Increased and improved energy</a:t>
                      </a:r>
                      <a:r>
                        <a:rPr lang="en-ZA" baseline="0" dirty="0" smtClean="0"/>
                        <a:t> efficiency to reduce GHG emissions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Innovation is required to</a:t>
                      </a:r>
                      <a:r>
                        <a:rPr lang="en-ZA" baseline="0" dirty="0" smtClean="0"/>
                        <a:t> improve energy efficiency 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 growth in South Africa to 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4" y="1124744"/>
            <a:ext cx="8579296" cy="5616624"/>
          </a:xfrm>
        </p:spPr>
        <p:txBody>
          <a:bodyPr/>
          <a:lstStyle/>
          <a:p>
            <a:r>
              <a:rPr lang="en-ZA" sz="2400" dirty="0"/>
              <a:t>Investment of more than $5.5 billion in 2012, up from $30 million in 2011 </a:t>
            </a:r>
            <a:endParaRPr lang="en-ZA" sz="2400" dirty="0" smtClean="0"/>
          </a:p>
          <a:p>
            <a:pPr lvl="1"/>
            <a:r>
              <a:rPr lang="en-ZA" sz="2000" dirty="0"/>
              <a:t>W</a:t>
            </a:r>
            <a:r>
              <a:rPr lang="en-ZA" sz="2000" dirty="0" smtClean="0"/>
              <a:t>ind </a:t>
            </a:r>
            <a:r>
              <a:rPr lang="en-ZA" sz="2000" dirty="0"/>
              <a:t>energy attracted $1.1 billion of </a:t>
            </a:r>
            <a:r>
              <a:rPr lang="en-ZA" sz="2000" dirty="0" smtClean="0"/>
              <a:t>investment</a:t>
            </a:r>
          </a:p>
          <a:p>
            <a:r>
              <a:rPr lang="en-ZA" sz="2400" dirty="0" smtClean="0"/>
              <a:t>Made </a:t>
            </a:r>
            <a:r>
              <a:rPr lang="en-ZA" sz="2400" dirty="0"/>
              <a:t>South Africa the ninth-leading destination for clean energy investment among </a:t>
            </a:r>
            <a:r>
              <a:rPr lang="en-ZA" sz="2400" dirty="0" smtClean="0"/>
              <a:t>Group </a:t>
            </a:r>
            <a:r>
              <a:rPr lang="en-ZA" sz="2400" dirty="0"/>
              <a:t>of 20 (G-20) of the world’s developed and emerging economies </a:t>
            </a:r>
            <a:endParaRPr lang="en-ZA" sz="2400" dirty="0" smtClean="0"/>
          </a:p>
          <a:p>
            <a:pPr lvl="1"/>
            <a:r>
              <a:rPr lang="en-ZA" sz="2000" dirty="0" smtClean="0"/>
              <a:t>This </a:t>
            </a:r>
            <a:r>
              <a:rPr lang="en-ZA" sz="2000" dirty="0"/>
              <a:t>after occupying the last spot in 2011</a:t>
            </a:r>
          </a:p>
          <a:p>
            <a:r>
              <a:rPr lang="en-ZA" sz="2400" dirty="0"/>
              <a:t>Wind energy capacity grew from 4.5 MW in 2003 to 100 MW </a:t>
            </a:r>
            <a:r>
              <a:rPr lang="en-ZA" sz="2400" dirty="0" smtClean="0"/>
              <a:t>(under </a:t>
            </a:r>
            <a:r>
              <a:rPr lang="en-ZA" sz="2400" dirty="0" smtClean="0"/>
              <a:t>construction) </a:t>
            </a:r>
            <a:r>
              <a:rPr lang="en-ZA" sz="2400" dirty="0"/>
              <a:t>and 1984 MW </a:t>
            </a:r>
            <a:r>
              <a:rPr lang="en-ZA" sz="2400" dirty="0" smtClean="0"/>
              <a:t>(commissioned) </a:t>
            </a:r>
            <a:r>
              <a:rPr lang="en-ZA" sz="2400" dirty="0"/>
              <a:t>by </a:t>
            </a:r>
            <a:r>
              <a:rPr lang="en-ZA" sz="2400" dirty="0" smtClean="0"/>
              <a:t>2014</a:t>
            </a:r>
          </a:p>
          <a:p>
            <a:r>
              <a:rPr lang="en-ZA" sz="2400" dirty="0" smtClean="0"/>
              <a:t>4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fastest growing market for RE by % of GDP (2012) – </a:t>
            </a:r>
            <a:r>
              <a:rPr lang="en-ZA" sz="1800" i="1" dirty="0" smtClean="0"/>
              <a:t>REN 21 Global Status Report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66481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Emerging vs Mature Markets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 mature markets, focus is on environment, self sufficiency and security of supply</a:t>
            </a:r>
          </a:p>
          <a:p>
            <a:r>
              <a:rPr lang="en-ZA" dirty="0" smtClean="0"/>
              <a:t>In emerging markets, focus AS ABOVE but in addition…</a:t>
            </a:r>
          </a:p>
          <a:p>
            <a:pPr lvl="1"/>
            <a:r>
              <a:rPr lang="en-ZA" dirty="0" smtClean="0"/>
              <a:t>Job creation and localisation critical</a:t>
            </a:r>
          </a:p>
          <a:p>
            <a:pPr lvl="1"/>
            <a:r>
              <a:rPr lang="en-ZA" dirty="0" smtClean="0"/>
              <a:t>Environment important but not at the expense of economic growth…</a:t>
            </a:r>
          </a:p>
          <a:p>
            <a:pPr lvl="1"/>
            <a:r>
              <a:rPr lang="en-ZA" dirty="0" smtClean="0"/>
              <a:t>Fossil fuels continue to play a dominant role</a:t>
            </a:r>
          </a:p>
          <a:p>
            <a:r>
              <a:rPr lang="en-ZA" dirty="0" smtClean="0"/>
              <a:t>Therefore policies supporting RE are differentiated based on these drivers</a:t>
            </a:r>
          </a:p>
        </p:txBody>
      </p:sp>
    </p:spTree>
    <p:extLst>
      <p:ext uri="{BB962C8B-B14F-4D97-AF65-F5344CB8AC3E}">
        <p14:creationId xmlns:p14="http://schemas.microsoft.com/office/powerpoint/2010/main" val="402468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 growth in South Africa to 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en-ZA" dirty="0"/>
              <a:t>Grid parity for wind and solar energy has been surpassed in SA:  electricity cost from new coal plants = $96 /MWh while wind is at $</a:t>
            </a:r>
            <a:r>
              <a:rPr lang="en-ZA" dirty="0" smtClean="0"/>
              <a:t>89</a:t>
            </a:r>
          </a:p>
          <a:p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 and NT enable a Public-Private Partnership Unit (Although PPP regulatory process was not applicable to the REI4P because Eskom is considered a state-own enterprise rather than a government Agency)</a:t>
            </a:r>
          </a:p>
          <a:p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program envisioned the procurement of 3,625 MW over a maximum of 5 tender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rounds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Facts and Figures from REI4P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49579"/>
              </p:ext>
            </p:extLst>
          </p:nvPr>
        </p:nvGraphicFramePr>
        <p:xfrm>
          <a:off x="539552" y="1268760"/>
          <a:ext cx="4968551" cy="1665097"/>
        </p:xfrm>
        <a:graphic>
          <a:graphicData uri="http://schemas.openxmlformats.org/drawingml/2006/table">
            <a:tbl>
              <a:tblPr/>
              <a:tblGrid>
                <a:gridCol w="1311989"/>
                <a:gridCol w="1239101"/>
                <a:gridCol w="1239101"/>
                <a:gridCol w="117836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b="1" dirty="0">
                          <a:latin typeface="Calibri"/>
                          <a:ea typeface="Calibri"/>
                          <a:cs typeface="Times New Roman"/>
                        </a:rPr>
                        <a:t>Technology </a:t>
                      </a:r>
                      <a:endParaRPr lang="en-Z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59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Average tariff (US$/MWh)* - (base Apr '13)</a:t>
                      </a:r>
                      <a:endParaRPr lang="en-Z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85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600" b="1" baseline="30000" dirty="0"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  Round 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600" b="1" baseline="30000" dirty="0"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 Round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600" b="1" baseline="30000" dirty="0"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  Round 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>
                          <a:latin typeface="Calibri"/>
                          <a:ea typeface="Calibri"/>
                          <a:cs typeface="Times New Roman"/>
                        </a:rPr>
                        <a:t>Wind  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91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119.5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latin typeface="Calibri"/>
                          <a:ea typeface="Calibri"/>
                          <a:cs typeface="Times New Roman"/>
                        </a:rPr>
                        <a:t>93.8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latin typeface="Calibri"/>
                          <a:ea typeface="Calibri"/>
                          <a:cs typeface="Times New Roman"/>
                        </a:rPr>
                        <a:t>68.5 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>
                          <a:latin typeface="Calibri"/>
                          <a:ea typeface="Calibri"/>
                          <a:cs typeface="Times New Roman"/>
                        </a:rPr>
                        <a:t>PV 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91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>
                          <a:latin typeface="Calibri"/>
                          <a:ea typeface="Calibri"/>
                          <a:cs typeface="Times New Roman"/>
                        </a:rPr>
                        <a:t>288 </a:t>
                      </a:r>
                      <a:endParaRPr lang="en-Z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>
                          <a:latin typeface="Calibri"/>
                          <a:ea typeface="Calibri"/>
                          <a:cs typeface="Times New Roman"/>
                        </a:rPr>
                        <a:t>172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latin typeface="Calibri"/>
                          <a:ea typeface="Calibri"/>
                          <a:cs typeface="Times New Roman"/>
                        </a:rPr>
                        <a:t>92.1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545310"/>
              </p:ext>
            </p:extLst>
          </p:nvPr>
        </p:nvGraphicFramePr>
        <p:xfrm>
          <a:off x="5652120" y="1268760"/>
          <a:ext cx="32403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560" y="4653136"/>
          <a:ext cx="6696744" cy="1475366"/>
        </p:xfrm>
        <a:graphic>
          <a:graphicData uri="http://schemas.openxmlformats.org/drawingml/2006/table">
            <a:tbl>
              <a:tblPr/>
              <a:tblGrid>
                <a:gridCol w="1051078"/>
                <a:gridCol w="943737"/>
                <a:gridCol w="578279"/>
                <a:gridCol w="578279"/>
                <a:gridCol w="481485"/>
                <a:gridCol w="629778"/>
                <a:gridCol w="629778"/>
                <a:gridCol w="594412"/>
                <a:gridCol w="604959"/>
                <a:gridCol w="604959"/>
              </a:tblGrid>
              <a:tr h="2641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Local content requirements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Window I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Window II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Window III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9470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Current Thresholds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Achieved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Current Thresholds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Achieved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Current Thresholds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Calibri"/>
                          <a:ea typeface="Calibri"/>
                          <a:cs typeface="Times New Roman"/>
                        </a:rPr>
                        <a:t>Achieved </a:t>
                      </a:r>
                    </a:p>
                  </a:txBody>
                  <a:tcPr marL="8924" marR="8924" marT="8924" marB="0" vert="vert27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latin typeface="Calibri"/>
                          <a:ea typeface="Calibri"/>
                          <a:cs typeface="Times New Roman"/>
                        </a:rPr>
                        <a:t>Wind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 dirty="0">
                          <a:latin typeface="Calibri"/>
                          <a:ea typeface="Calibri"/>
                          <a:cs typeface="Times New Roman"/>
                        </a:rPr>
                        <a:t>25%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>
                          <a:latin typeface="Calibri"/>
                          <a:ea typeface="Calibri"/>
                          <a:cs typeface="Times New Roman"/>
                        </a:rPr>
                        <a:t>45%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21.7%</a:t>
                      </a:r>
                      <a:r>
                        <a:rPr lang="en-ZA" sz="1400" b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>
                          <a:latin typeface="Calibri"/>
                          <a:ea typeface="Calibri"/>
                          <a:cs typeface="Times New Roman"/>
                        </a:rPr>
                        <a:t>25%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>
                          <a:latin typeface="Calibri"/>
                          <a:ea typeface="Calibri"/>
                          <a:cs typeface="Times New Roman"/>
                        </a:rPr>
                        <a:t>60%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36.7%</a:t>
                      </a:r>
                      <a:r>
                        <a:rPr lang="en-ZA" sz="1400" b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>
                          <a:latin typeface="Calibri"/>
                          <a:ea typeface="Calibri"/>
                          <a:cs typeface="Times New Roman"/>
                        </a:rPr>
                        <a:t>40%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0" dirty="0">
                          <a:latin typeface="Calibri"/>
                          <a:ea typeface="Calibri"/>
                          <a:cs typeface="Times New Roman"/>
                        </a:rPr>
                        <a:t>65%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="1" dirty="0">
                          <a:latin typeface="Calibri"/>
                          <a:ea typeface="Calibri"/>
                          <a:cs typeface="Times New Roman"/>
                        </a:rPr>
                        <a:t>46.9% </a:t>
                      </a:r>
                    </a:p>
                  </a:txBody>
                  <a:tcPr marL="8924" marR="8924" marT="8924" marB="0" anchor="ctr">
                    <a:lnL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8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3369766"/>
            <a:ext cx="244827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Total contribution to SED from wind projects = Mio $ 4.96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318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Future for </a:t>
            </a:r>
            <a:r>
              <a:rPr lang="en-US" altLang="en-US" dirty="0" smtClean="0"/>
              <a:t>RE</a:t>
            </a:r>
            <a:endParaRPr lang="en-ZA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81244" y="711425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 sz="20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REIPPPP success: Socio-economic development, </a:t>
            </a:r>
            <a:r>
              <a:rPr lang="en-US" altLang="en-US" sz="2000" dirty="0" err="1" smtClean="0"/>
              <a:t>localisation</a:t>
            </a:r>
            <a:r>
              <a:rPr lang="en-US" altLang="en-US" sz="2000" dirty="0" smtClean="0"/>
              <a:t>, job creation </a:t>
            </a:r>
            <a:r>
              <a:rPr lang="en-US" altLang="en-US" sz="2000" dirty="0" err="1" smtClean="0"/>
              <a:t>etc</a:t>
            </a:r>
            <a:endParaRPr lang="en-US" altLang="en-US" sz="20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SARI implementation (market certainty)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Practical RE potential confirmed (ongoing renewable energy resource assessment)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RE generation Capacity confirmed (issues of intermittency, scheduling growing renewable energy supply)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Distributed Generation becoming more important – Smart micro/mini grids leading to localized economic development</a:t>
            </a:r>
            <a:endParaRPr lang="en-US" altLang="en-US" sz="20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Carbon Tax introduction in 2016 – if it goes ahead will have a major impact in promoting RE uptake</a:t>
            </a:r>
            <a:endParaRPr lang="en-US" altLang="en-US" sz="20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2000" dirty="0" smtClean="0"/>
              <a:t>Policy and Regulatory framework for self generation, willing buyer, willing seller, net metering </a:t>
            </a:r>
            <a:r>
              <a:rPr lang="en-US" altLang="en-US" sz="2000" dirty="0" err="1" smtClean="0"/>
              <a:t>etc</a:t>
            </a:r>
            <a:r>
              <a:rPr lang="en-US" altLang="en-US" sz="2000" dirty="0" smtClean="0"/>
              <a:t> (opportunities outside the REIPPPP)</a:t>
            </a:r>
            <a:endParaRPr lang="en-ZA" altLang="en-US" sz="2000" dirty="0" smtClean="0"/>
          </a:p>
          <a:p>
            <a:pPr algn="ctr">
              <a:buFontTx/>
              <a:buNone/>
            </a:pPr>
            <a:endParaRPr lang="en-US" altLang="en-US" sz="2000" dirty="0" smtClean="0"/>
          </a:p>
          <a:p>
            <a:pPr algn="ctr">
              <a:buFontTx/>
              <a:buNone/>
            </a:pPr>
            <a:r>
              <a:rPr lang="en-US" altLang="en-US" sz="2000" b="1" i="1" u="sng" dirty="0" smtClean="0"/>
              <a:t>Keep learn by doing!!!</a:t>
            </a:r>
            <a:endParaRPr lang="en-ZA" altLang="en-US" sz="2000" b="1" i="1" u="sng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1B71D-646C-49BC-B7CB-56E008B08314}" type="slidenum">
              <a:rPr lang="en-ZA" altLang="en-US" smtClean="0"/>
              <a:pPr/>
              <a:t>22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213567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See you in Cape Town in October 2015!!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 r="-638" b="29364"/>
          <a:stretch/>
        </p:blipFill>
        <p:spPr>
          <a:xfrm>
            <a:off x="1187624" y="1412776"/>
            <a:ext cx="6439873" cy="223224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7834"/>
            <a:ext cx="15144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97" y="4420971"/>
            <a:ext cx="10953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35" y="4389139"/>
            <a:ext cx="14192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7624" y="4066670"/>
            <a:ext cx="58336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Hosted by	       			                                     Organised</a:t>
            </a:r>
            <a:r>
              <a:rPr kumimoji="0" lang="en-ZA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by: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4356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4959" y="5883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	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3608" y="644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72423" y="5136191"/>
            <a:ext cx="973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by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42841"/>
            <a:ext cx="774670" cy="461384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99946" y="5700366"/>
            <a:ext cx="2111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kumimoji="0" lang="en-ZA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 of Germany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0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55774"/>
            <a:ext cx="2619118" cy="1031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55774"/>
            <a:ext cx="2376264" cy="1425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85" y="268732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2880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18" y="4871881"/>
            <a:ext cx="3295650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59804"/>
            <a:ext cx="2819400" cy="16192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All this plus Renewables too!!!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175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211144" cy="431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4402"/>
            <a:ext cx="7632848" cy="62233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116632"/>
            <a:ext cx="7211144" cy="575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8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6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National </a:t>
            </a:r>
            <a:r>
              <a:rPr lang="en-GB" sz="3600" b="1" dirty="0" smtClean="0"/>
              <a:t>energy supply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668344" y="116632"/>
            <a:ext cx="1368152" cy="143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6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300"/>
            <a:ext cx="8229600" cy="431800"/>
          </a:xfrm>
        </p:spPr>
        <p:txBody>
          <a:bodyPr/>
          <a:lstStyle/>
          <a:p>
            <a:r>
              <a:rPr lang="en-ZA" dirty="0" smtClean="0"/>
              <a:t>So how has policy development supporting RE taken shape in SA?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66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z="3600" b="1" dirty="0" smtClean="0"/>
              <a:t>Context (South Africa)</a:t>
            </a:r>
            <a:endParaRPr lang="en-ZA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03687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Urgent need: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Reduce fossil fuel dependency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Reduce carbon footprint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Diversify energy mix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supply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Constrained power system (reserve margin less than 5%)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Solution (no panacea)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Renewable Energy (RE)  – resources abundant, sustainable, can be quickly implemented, offer work opportunities and have a much lower impact on the environment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Derisking RE in South Africa</a:t>
            </a:r>
            <a:endParaRPr lang="en-ZA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900" y="8366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August 1997 South Africa ratified UNFFFC – eligible for GEF funding</a:t>
            </a:r>
          </a:p>
          <a:p>
            <a:pPr algn="just">
              <a:buFontTx/>
              <a:buNone/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Dec 1998  White Paper  on Energy Policy – no Renewable Energy target</a:t>
            </a:r>
          </a:p>
          <a:p>
            <a:pPr algn="just">
              <a:buFontTx/>
              <a:buNone/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July 2002 South Africa ratified the Kyoto Protocol (non-Annex - developing country), became eligible for CDM</a:t>
            </a:r>
          </a:p>
          <a:p>
            <a:pPr algn="just">
              <a:buFontTx/>
              <a:buNone/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Nov 2003 White Paper on Renewable Energy Policy - </a:t>
            </a:r>
            <a:r>
              <a:rPr lang="en-US" altLang="en-US" sz="1600" i="1" smtClean="0"/>
              <a:t>T</a:t>
            </a:r>
            <a:r>
              <a:rPr lang="en-GB" altLang="en-US" sz="1600" i="1" smtClean="0"/>
              <a:t>arget of 10 000 GWh (0.8 Mtoe) renewable energy contribution to final energy consumption by 2013, to be produced mainly from biomass, wind, solar and small-scale hydro- This is approximately 4% (1667 MW) of the projected electricity demand for 2013 (41539 MW)</a:t>
            </a:r>
          </a:p>
          <a:p>
            <a:pPr algn="just">
              <a:buFontTx/>
              <a:buNone/>
            </a:pPr>
            <a:r>
              <a:rPr lang="en-GB" altLang="en-US" sz="1600" i="1" smtClean="0"/>
              <a:t>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GB" altLang="en-US" sz="1600" smtClean="0"/>
              <a:t>July 2006 Electricity Regulation Act (No 4 of 2006) – Access to the grid, new generation capacity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July 2007 Industrial Policy Action Plan (IPAP) 2007 - Implementation of SA’s Industrial Policy – incorporates renewable energy</a:t>
            </a:r>
          </a:p>
          <a:p>
            <a:pPr algn="just">
              <a:buFontTx/>
              <a:buBlip>
                <a:blip r:embed="rId2"/>
              </a:buBlip>
            </a:pPr>
            <a:endParaRPr lang="en-ZA" altLang="en-US" sz="10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A488B3-8B05-4FD7-8D88-3AE2C124119D}" type="slidenum">
              <a:rPr lang="en-ZA" altLang="en-US" smtClean="0"/>
              <a:pPr/>
              <a:t>6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170241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Derisking RE in South Africa cont.</a:t>
            </a:r>
            <a:endParaRPr lang="en-ZA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Feb 2008 UNDP-GEF funded South African Wind Energy </a:t>
            </a:r>
            <a:r>
              <a:rPr lang="en-US" altLang="en-US" sz="1600" dirty="0" err="1" smtClean="0"/>
              <a:t>Programme</a:t>
            </a:r>
            <a:r>
              <a:rPr lang="en-US" altLang="en-US" sz="1600" dirty="0" smtClean="0"/>
              <a:t> (SAWEP) implemented (Wind Atlas for South Africa (WASA) initiated with Embassy of Denmark co-funding, Wind turbine and component IEC standards adopted, </a:t>
            </a:r>
            <a:r>
              <a:rPr lang="en-ZA" altLang="en-US" sz="1600" dirty="0" smtClean="0"/>
              <a:t>Capacity Credit of Wind Generation in South Africa (funded by </a:t>
            </a:r>
            <a:r>
              <a:rPr lang="en-US" altLang="en-US" sz="1600" dirty="0" smtClean="0"/>
              <a:t>GIZ) </a:t>
            </a:r>
            <a:r>
              <a:rPr lang="en-US" altLang="en-US" sz="1600" dirty="0" err="1" smtClean="0"/>
              <a:t>etc</a:t>
            </a:r>
            <a:r>
              <a:rPr lang="en-US" altLang="en-US" sz="1600" dirty="0" smtClean="0"/>
              <a:t>)</a:t>
            </a:r>
          </a:p>
          <a:p>
            <a:pPr algn="just">
              <a:buFontTx/>
              <a:buNone/>
            </a:pPr>
            <a:endParaRPr lang="en-US" altLang="en-US" sz="1600" dirty="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May 2008 Darling National Demonstration Wind farm commissioned</a:t>
            </a:r>
          </a:p>
          <a:p>
            <a:pPr algn="just">
              <a:buFontTx/>
              <a:buNone/>
            </a:pPr>
            <a:endParaRPr lang="en-US" altLang="en-US" sz="1600" dirty="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July 2008 Long Term Mitigation Scenarios (LTMS) – Cabinet </a:t>
            </a:r>
            <a:r>
              <a:rPr lang="en-ZA" altLang="en-US" sz="1600" dirty="0" smtClean="0"/>
              <a:t>adopted a peak, plateau and decline trajectory.  Emissions to peak between 2020 and 2025, remain flat for a decade, and decline in absolute terms from 2030-35 onwards</a:t>
            </a:r>
          </a:p>
          <a:p>
            <a:pPr algn="just">
              <a:buFontTx/>
              <a:buNone/>
            </a:pPr>
            <a:endParaRPr lang="en-ZA" altLang="en-US" sz="1600" dirty="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2008 Energy Act (No 34 of 2008) – establish SANEDI</a:t>
            </a:r>
          </a:p>
          <a:p>
            <a:pPr algn="just">
              <a:buFontTx/>
              <a:buNone/>
            </a:pPr>
            <a:endParaRPr lang="en-US" altLang="en-US" sz="1600" dirty="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2009 NERSA approved REFIT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1600" dirty="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dirty="0" smtClean="0"/>
              <a:t>May 2011 Integrated  Resource Plan promulgated – 2010 – 2013, 42% (17.8 GW) new </a:t>
            </a:r>
            <a:r>
              <a:rPr lang="en-US" altLang="en-US" sz="1600" dirty="0" smtClean="0"/>
              <a:t>build </a:t>
            </a:r>
            <a:r>
              <a:rPr lang="en-US" altLang="en-US" sz="1600" dirty="0" smtClean="0"/>
              <a:t>to come from RE (8.4 GW wind, 8.4 GW PV, 1 GW CSP)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1600" dirty="0" smtClean="0"/>
          </a:p>
          <a:p>
            <a:pPr>
              <a:buFontTx/>
              <a:buBlip>
                <a:blip r:embed="rId2"/>
              </a:buBlip>
            </a:pPr>
            <a:endParaRPr lang="en-ZA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7533F-DA91-46E5-BBE3-8736E31BEEF0}" type="slidenum">
              <a:rPr lang="en-ZA" altLang="en-US" smtClean="0"/>
              <a:pPr/>
              <a:t>7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95919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Derisking RE in South Africa cont.</a:t>
            </a:r>
            <a:endParaRPr lang="en-ZA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2011 Legal issues (procurement) with REFIT</a:t>
            </a:r>
          </a:p>
          <a:p>
            <a:pPr algn="just">
              <a:buFontTx/>
              <a:buNone/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August 2011 Dept of Energy launch</a:t>
            </a:r>
            <a:r>
              <a:rPr lang="en-ZA" altLang="en-US" sz="1600" smtClean="0"/>
              <a:t>es RE IPP Procurement Programme – competitive bidding, 70% price, 30% socio-economic development (localisation targets)</a:t>
            </a:r>
          </a:p>
          <a:p>
            <a:pPr algn="just">
              <a:buFontTx/>
              <a:buNone/>
            </a:pPr>
            <a:endParaRPr lang="en-ZA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ZA" altLang="en-US" sz="1600" smtClean="0"/>
              <a:t>Oct 2011 South African Renewable Energy Initiative (SARI) - Aims to design and facilitate arrangements needed to enable a critical mass of renewables be developed with public, private, domestic and international funding, but without incurring unacceptable incremental cost burdens on South Africa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March 2012 Deputy Minister of Energy launched WASA Verified Numerical Wind Atlas for South Africa</a:t>
            </a:r>
          </a:p>
          <a:p>
            <a:pPr algn="just">
              <a:buFontTx/>
              <a:buBlip>
                <a:blip r:embed="rId2"/>
              </a:buBlip>
            </a:pPr>
            <a:endParaRPr lang="en-ZA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Dec 2012 Dept of Environmental Affairs undertook SIP 8: Green Energy SEA initiative for wind (making use of WASA data and tools) and Solar PV – identification of RE development zones (REDZ) - submission for Cabinet approval by 2014</a:t>
            </a:r>
          </a:p>
          <a:p>
            <a:pPr algn="just">
              <a:buFontTx/>
              <a:buBlip>
                <a:blip r:embed="rId2"/>
              </a:buBlip>
            </a:pPr>
            <a:endParaRPr lang="en-ZA" altLang="en-US" sz="1600" smtClean="0"/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600" smtClean="0"/>
              <a:t>Mature Renewable Energy Industrial Associations (SAWEA, SASTELA, SAPVIA, SABA etc)</a:t>
            </a:r>
            <a:endParaRPr lang="en-ZA" altLang="en-US" sz="1600" smtClean="0"/>
          </a:p>
          <a:p>
            <a:pPr>
              <a:buFontTx/>
              <a:buBlip>
                <a:blip r:embed="rId2"/>
              </a:buBlip>
            </a:pPr>
            <a:endParaRPr lang="en-ZA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F8023E-8144-42F6-8BE4-58411947C205}" type="slidenum">
              <a:rPr lang="en-ZA" altLang="en-US" smtClean="0"/>
              <a:pPr/>
              <a:t>8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365073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mtClean="0"/>
              <a:t>RE IPP Procurement Programme (REI4P)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255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REI4P bid windows</a:t>
            </a:r>
            <a:r>
              <a:rPr lang="en-US" sz="2000" dirty="0" smtClean="0"/>
              <a:t>: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Bid one: Nov 2011, 28 preferred bidders total 1 415.52 </a:t>
            </a:r>
            <a:r>
              <a:rPr lang="en-US" sz="2000" dirty="0" smtClean="0"/>
              <a:t>MW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Bid two: May 2012, 19 preferred bidders, total 1043.9 </a:t>
            </a:r>
            <a:r>
              <a:rPr lang="en-US" sz="2000" dirty="0" smtClean="0"/>
              <a:t>MW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Bid three: Oct 2013, 17 preferred bidders total 1 456 </a:t>
            </a:r>
            <a:r>
              <a:rPr lang="en-US" sz="2000" dirty="0" smtClean="0"/>
              <a:t>MW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Bid four: Bid Submission Date 31 March 2014, Announcement of Preferred Bidders in respect of </a:t>
            </a:r>
            <a:r>
              <a:rPr lang="en-US" sz="2000" dirty="0" smtClean="0"/>
              <a:t>Third (CSP) Bid </a:t>
            </a:r>
            <a:r>
              <a:rPr lang="en-US" sz="2000" dirty="0"/>
              <a:t>Submission Date 10 June 2014, Signing and effective date of PPAs, Direct Agreements, Implementation Agreements and Connection Agreements and Financial Close not later than 20 February 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65863"/>
            <a:ext cx="6937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5EF24-9196-4E7B-B59E-F4C007CCA1C4}" type="slidenum">
              <a:rPr lang="en-ZA" altLang="en-US" smtClean="0"/>
              <a:pPr/>
              <a:t>9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3699151671"/>
      </p:ext>
    </p:extLst>
  </p:cSld>
  <p:clrMapOvr>
    <a:masterClrMapping/>
  </p:clrMapOvr>
</p:sld>
</file>

<file path=ppt/theme/theme1.xml><?xml version="1.0" encoding="utf-8"?>
<a:theme xmlns:a="http://schemas.openxmlformats.org/drawingml/2006/main" name="Saned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1703</Words>
  <Application>Microsoft Office PowerPoint</Application>
  <PresentationFormat>On-screen Show (4:3)</PresentationFormat>
  <Paragraphs>234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Arial Bold</vt:lpstr>
      <vt:lpstr>Calibri</vt:lpstr>
      <vt:lpstr>Myriad Pro</vt:lpstr>
      <vt:lpstr>Square721 BT</vt:lpstr>
      <vt:lpstr>Times New Roman</vt:lpstr>
      <vt:lpstr>Wingdings</vt:lpstr>
      <vt:lpstr>Sanedi Theme</vt:lpstr>
      <vt:lpstr>PowerPoint Presentation</vt:lpstr>
      <vt:lpstr>Emerging vs Mature Markets</vt:lpstr>
      <vt:lpstr>PowerPoint Presentation</vt:lpstr>
      <vt:lpstr>So how has policy development supporting RE taken shape in SA?</vt:lpstr>
      <vt:lpstr>Context (South Africa)</vt:lpstr>
      <vt:lpstr>Derisking RE in South Africa</vt:lpstr>
      <vt:lpstr>Derisking RE in South Africa cont.</vt:lpstr>
      <vt:lpstr>Derisking RE in South Africa cont.</vt:lpstr>
      <vt:lpstr>RE IPP Procurement Programme (REI4P)</vt:lpstr>
      <vt:lpstr>Exploitable RE resources in South Africa</vt:lpstr>
      <vt:lpstr>RE industry/technology in South Africa</vt:lpstr>
      <vt:lpstr>Barriers to Rapid Deployment</vt:lpstr>
      <vt:lpstr>So where does one start?</vt:lpstr>
      <vt:lpstr>A well defined energy policy and climate mitigation landscape</vt:lpstr>
      <vt:lpstr>PowerPoint Presentation</vt:lpstr>
      <vt:lpstr>Integrated Resource Plan (2013 Revision)</vt:lpstr>
      <vt:lpstr>National Development Plan</vt:lpstr>
      <vt:lpstr>LINKAGES BETWEEN  IEP/NDP/IRP </vt:lpstr>
      <vt:lpstr>RE growth in South Africa to date</vt:lpstr>
      <vt:lpstr>RE growth in South Africa to date</vt:lpstr>
      <vt:lpstr>Key Facts and Figures from REI4P</vt:lpstr>
      <vt:lpstr>Future for RE</vt:lpstr>
      <vt:lpstr>See you in Cape Town in October 2015!!</vt:lpstr>
      <vt:lpstr>All this plus Renewables too!!!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mr04</dc:creator>
  <cp:lastModifiedBy>Kadri Nassiep</cp:lastModifiedBy>
  <cp:revision>140</cp:revision>
  <dcterms:created xsi:type="dcterms:W3CDTF">2012-06-04T07:27:26Z</dcterms:created>
  <dcterms:modified xsi:type="dcterms:W3CDTF">2014-11-10T10:34:24Z</dcterms:modified>
</cp:coreProperties>
</file>